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69" r:id="rId3"/>
    <p:sldId id="257" r:id="rId4"/>
    <p:sldId id="278" r:id="rId5"/>
    <p:sldId id="258" r:id="rId6"/>
    <p:sldId id="270" r:id="rId7"/>
    <p:sldId id="271" r:id="rId8"/>
    <p:sldId id="259" r:id="rId9"/>
    <p:sldId id="274" r:id="rId10"/>
    <p:sldId id="268" r:id="rId11"/>
    <p:sldId id="265" r:id="rId12"/>
    <p:sldId id="279" r:id="rId13"/>
    <p:sldId id="272" r:id="rId14"/>
    <p:sldId id="275" r:id="rId15"/>
    <p:sldId id="263" r:id="rId16"/>
    <p:sldId id="280" r:id="rId17"/>
    <p:sldId id="266" r:id="rId18"/>
    <p:sldId id="267" r:id="rId19"/>
    <p:sldId id="276" r:id="rId20"/>
    <p:sldId id="281" r:id="rId21"/>
    <p:sldId id="261" r:id="rId22"/>
    <p:sldId id="260" r:id="rId23"/>
    <p:sldId id="26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1" autoAdjust="0"/>
    <p:restoredTop sz="94576" autoAdjust="0"/>
  </p:normalViewPr>
  <p:slideViewPr>
    <p:cSldViewPr snapToGrid="0" snapToObjects="1">
      <p:cViewPr varScale="1">
        <p:scale>
          <a:sx n="95" d="100"/>
          <a:sy n="95" d="100"/>
        </p:scale>
        <p:origin x="180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ACA4A0C-DC73-3C4F-AAC6-C8D566C1C065}" type="datetimeFigureOut">
              <a:rPr lang="en-US" smtClean="0"/>
              <a:t>10/24/18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C36F4-7F23-5D4C-A5CC-9F5D814B6829}"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CA4A0C-DC73-3C4F-AAC6-C8D566C1C065}" type="datetimeFigureOut">
              <a:rPr lang="en-US" smtClean="0"/>
              <a:t>10/24/18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C36F4-7F23-5D4C-A5CC-9F5D814B6829}"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CA4A0C-DC73-3C4F-AAC6-C8D566C1C065}" type="datetimeFigureOut">
              <a:rPr lang="en-US" smtClean="0"/>
              <a:t>10/24/18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C36F4-7F23-5D4C-A5CC-9F5D814B6829}"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CA4A0C-DC73-3C4F-AAC6-C8D566C1C065}" type="datetimeFigureOut">
              <a:rPr lang="en-US" smtClean="0"/>
              <a:t>10/24/18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C36F4-7F23-5D4C-A5CC-9F5D814B6829}"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CA4A0C-DC73-3C4F-AAC6-C8D566C1C065}" type="datetimeFigureOut">
              <a:rPr lang="en-US" smtClean="0"/>
              <a:t>10/24/18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C36F4-7F23-5D4C-A5CC-9F5D814B6829}"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CA4A0C-DC73-3C4F-AAC6-C8D566C1C065}" type="datetimeFigureOut">
              <a:rPr lang="en-US" smtClean="0"/>
              <a:t>10/24/18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C36F4-7F23-5D4C-A5CC-9F5D814B6829}"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CA4A0C-DC73-3C4F-AAC6-C8D566C1C065}" type="datetimeFigureOut">
              <a:rPr lang="en-US" smtClean="0"/>
              <a:t>10/24/18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0C36F4-7F23-5D4C-A5CC-9F5D814B6829}"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CA4A0C-DC73-3C4F-AAC6-C8D566C1C065}" type="datetimeFigureOut">
              <a:rPr lang="en-US" smtClean="0"/>
              <a:t>10/24/18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0C36F4-7F23-5D4C-A5CC-9F5D814B6829}"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CA4A0C-DC73-3C4F-AAC6-C8D566C1C065}" type="datetimeFigureOut">
              <a:rPr lang="en-US" smtClean="0"/>
              <a:t>10/24/18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0C36F4-7F23-5D4C-A5CC-9F5D814B6829}"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CA4A0C-DC73-3C4F-AAC6-C8D566C1C065}" type="datetimeFigureOut">
              <a:rPr lang="en-US" smtClean="0"/>
              <a:t>10/24/18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C36F4-7F23-5D4C-A5CC-9F5D814B6829}"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CA4A0C-DC73-3C4F-AAC6-C8D566C1C065}" type="datetimeFigureOut">
              <a:rPr lang="en-US" smtClean="0"/>
              <a:t>10/24/18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C36F4-7F23-5D4C-A5CC-9F5D814B6829}"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A4A0C-DC73-3C4F-AAC6-C8D566C1C065}" type="datetimeFigureOut">
              <a:rPr lang="en-US" smtClean="0"/>
              <a:t>10/24/18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0C36F4-7F23-5D4C-A5CC-9F5D814B6829}"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Mixed Static, Colliding Echoes, &amp; B(l)</a:t>
            </a:r>
            <a:r>
              <a:rPr lang="en-US" dirty="0" err="1"/>
              <a:t>ackground</a:t>
            </a:r>
            <a:r>
              <a:rPr lang="en-US" dirty="0"/>
              <a:t> Noise</a:t>
            </a:r>
          </a:p>
        </p:txBody>
      </p:sp>
      <p:sp>
        <p:nvSpPr>
          <p:cNvPr id="3" name="Subtitle 2"/>
          <p:cNvSpPr>
            <a:spLocks noGrp="1"/>
          </p:cNvSpPr>
          <p:nvPr>
            <p:ph type="subTitle" idx="1"/>
          </p:nvPr>
        </p:nvSpPr>
        <p:spPr/>
        <p:txBody>
          <a:bodyPr>
            <a:normAutofit fontScale="92500"/>
          </a:bodyPr>
          <a:lstStyle/>
          <a:p>
            <a:r>
              <a:rPr lang="en-US" dirty="0"/>
              <a:t>Or, why this stuff is so hard to talk about and some other stuff to help contextualize what’s going on right now</a:t>
            </a:r>
          </a:p>
        </p:txBody>
      </p:sp>
    </p:spTree>
    <p:extLst>
      <p:ext uri="{BB962C8B-B14F-4D97-AF65-F5344CB8AC3E}">
        <p14:creationId xmlns:p14="http://schemas.microsoft.com/office/powerpoint/2010/main" val="2100501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“Black” Aesthetics </a:t>
            </a:r>
          </a:p>
        </p:txBody>
      </p:sp>
    </p:spTree>
    <p:extLst>
      <p:ext uri="{BB962C8B-B14F-4D97-AF65-F5344CB8AC3E}">
        <p14:creationId xmlns:p14="http://schemas.microsoft.com/office/powerpoint/2010/main" val="1423592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Slave Narratives &amp; Post-Bellum Black Cultural Production 19</a:t>
            </a:r>
            <a:r>
              <a:rPr lang="en-US" baseline="30000" dirty="0"/>
              <a:t>th</a:t>
            </a:r>
            <a:r>
              <a:rPr lang="en-US" dirty="0"/>
              <a:t> Century</a:t>
            </a:r>
          </a:p>
        </p:txBody>
      </p:sp>
      <p:sp>
        <p:nvSpPr>
          <p:cNvPr id="3" name="Content Placeholder 2"/>
          <p:cNvSpPr>
            <a:spLocks noGrp="1"/>
          </p:cNvSpPr>
          <p:nvPr>
            <p:ph idx="1"/>
          </p:nvPr>
        </p:nvSpPr>
        <p:spPr/>
        <p:txBody>
          <a:bodyPr>
            <a:normAutofit fontScale="70000" lnSpcReduction="20000"/>
          </a:bodyPr>
          <a:lstStyle/>
          <a:p>
            <a:r>
              <a:rPr lang="en-US" i="1" dirty="0"/>
              <a:t>The History of Mary Prince, a West Indian Slave, as related by herself (1831)</a:t>
            </a:r>
            <a:r>
              <a:rPr lang="en-US" dirty="0"/>
              <a:t>, Mary Prince</a:t>
            </a:r>
            <a:endParaRPr lang="en-US" i="1" dirty="0"/>
          </a:p>
          <a:p>
            <a:r>
              <a:rPr lang="en-US" i="1" dirty="0"/>
              <a:t>Narrative of the Life of a Frederick Douglass, an American Slave (1845)</a:t>
            </a:r>
            <a:r>
              <a:rPr lang="en-US" dirty="0"/>
              <a:t>, Frederick Douglass</a:t>
            </a:r>
            <a:endParaRPr lang="en-US" i="1" dirty="0"/>
          </a:p>
          <a:p>
            <a:r>
              <a:rPr lang="en-US" i="1" dirty="0"/>
              <a:t>Incidents in the Life of a Slave Girl, as recounted (1861) </a:t>
            </a:r>
            <a:r>
              <a:rPr lang="en-US" dirty="0"/>
              <a:t>Harriet Jacobs</a:t>
            </a:r>
            <a:endParaRPr lang="en-US" i="1" dirty="0"/>
          </a:p>
          <a:p>
            <a:r>
              <a:rPr lang="en-US" i="1" dirty="0"/>
              <a:t>Our </a:t>
            </a:r>
            <a:r>
              <a:rPr lang="en-US" i="1" dirty="0" err="1"/>
              <a:t>Nig</a:t>
            </a:r>
            <a:r>
              <a:rPr lang="en-US" i="1" dirty="0"/>
              <a:t> (1859)</a:t>
            </a:r>
            <a:r>
              <a:rPr lang="en-US" dirty="0"/>
              <a:t> Harriet Wilson</a:t>
            </a:r>
          </a:p>
          <a:p>
            <a:r>
              <a:rPr lang="en-US" i="1" dirty="0"/>
              <a:t>Peculiar Sam (1879)</a:t>
            </a:r>
            <a:r>
              <a:rPr lang="en-US" dirty="0"/>
              <a:t>  Pauline Elizabeth Hopkins</a:t>
            </a:r>
          </a:p>
          <a:p>
            <a:r>
              <a:rPr lang="en-US" dirty="0"/>
              <a:t>These texts, written by the formerly enslaved—often fugitive as slavery is not “officially” abolished in the U.S. until after 1865—depict blacks as human record the physical and psychic exploitations of slavery. During slavery they work towards abolition. After slavery they work towards integrating the formerly-enslaved into a country still reeling over the effects of a civil war. </a:t>
            </a:r>
          </a:p>
          <a:p>
            <a:endParaRPr lang="en-US" i="1" dirty="0"/>
          </a:p>
        </p:txBody>
      </p:sp>
    </p:spTree>
    <p:extLst>
      <p:ext uri="{BB962C8B-B14F-4D97-AF65-F5344CB8AC3E}">
        <p14:creationId xmlns:p14="http://schemas.microsoft.com/office/powerpoint/2010/main" val="306263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2487" y="317500"/>
            <a:ext cx="3746500" cy="5715000"/>
          </a:xfrm>
          <a:prstGeom prst="rect">
            <a:avLst/>
          </a:prstGeom>
        </p:spPr>
      </p:pic>
      <p:pic>
        <p:nvPicPr>
          <p:cNvPr id="5" name="Picture 4"/>
          <p:cNvPicPr>
            <a:picLocks noChangeAspect="1"/>
          </p:cNvPicPr>
          <p:nvPr/>
        </p:nvPicPr>
        <p:blipFill>
          <a:blip r:embed="rId3"/>
          <a:stretch>
            <a:fillRect/>
          </a:stretch>
        </p:blipFill>
        <p:spPr>
          <a:xfrm>
            <a:off x="5063435" y="750404"/>
            <a:ext cx="2286000" cy="3479800"/>
          </a:xfrm>
          <a:prstGeom prst="rect">
            <a:avLst/>
          </a:prstGeom>
        </p:spPr>
      </p:pic>
    </p:spTree>
    <p:extLst>
      <p:ext uri="{BB962C8B-B14F-4D97-AF65-F5344CB8AC3E}">
        <p14:creationId xmlns:p14="http://schemas.microsoft.com/office/powerpoint/2010/main" val="1255393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Harlem Renaissance—Early 20</a:t>
            </a:r>
            <a:r>
              <a:rPr lang="en-US" baseline="30000" dirty="0"/>
              <a:t>th</a:t>
            </a:r>
            <a:r>
              <a:rPr lang="en-US" dirty="0"/>
              <a:t> Century</a:t>
            </a:r>
          </a:p>
        </p:txBody>
      </p:sp>
      <p:sp>
        <p:nvSpPr>
          <p:cNvPr id="3" name="Content Placeholder 2"/>
          <p:cNvSpPr>
            <a:spLocks noGrp="1"/>
          </p:cNvSpPr>
          <p:nvPr>
            <p:ph idx="1"/>
          </p:nvPr>
        </p:nvSpPr>
        <p:spPr/>
        <p:txBody>
          <a:bodyPr/>
          <a:lstStyle/>
          <a:p>
            <a:r>
              <a:rPr lang="en-US" dirty="0"/>
              <a:t>Harlem, a northern city, becomes a migration destination for Blacks during the first half of the 20</a:t>
            </a:r>
            <a:r>
              <a:rPr lang="en-US" baseline="30000" dirty="0"/>
              <a:t>th</a:t>
            </a:r>
            <a:r>
              <a:rPr lang="en-US" dirty="0"/>
              <a:t> century. </a:t>
            </a:r>
          </a:p>
          <a:p>
            <a:r>
              <a:rPr lang="en-US" dirty="0"/>
              <a:t>Growth of a “Negro” middle class. </a:t>
            </a:r>
          </a:p>
          <a:p>
            <a:r>
              <a:rPr lang="en-US" dirty="0"/>
              <a:t>Billie Holiday, Duke Ellington, Louis Armstrong, </a:t>
            </a:r>
            <a:r>
              <a:rPr lang="en-US" dirty="0" err="1"/>
              <a:t>Nella</a:t>
            </a:r>
            <a:r>
              <a:rPr lang="en-US" dirty="0"/>
              <a:t> Larsen, James Baldwin, Josephine Baker, Claude McKay, </a:t>
            </a:r>
            <a:r>
              <a:rPr lang="en-US" dirty="0" err="1"/>
              <a:t>Zora</a:t>
            </a:r>
            <a:r>
              <a:rPr lang="en-US" dirty="0"/>
              <a:t> Neale Hurston</a:t>
            </a:r>
          </a:p>
        </p:txBody>
      </p:sp>
    </p:spTree>
    <p:extLst>
      <p:ext uri="{BB962C8B-B14F-4D97-AF65-F5344CB8AC3E}">
        <p14:creationId xmlns:p14="http://schemas.microsoft.com/office/powerpoint/2010/main" val="3670454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2269" r="2269"/>
          <a:stretch>
            <a:fillRect/>
          </a:stretch>
        </p:blipFill>
        <p:spPr>
          <a:xfrm>
            <a:off x="346765" y="1025939"/>
            <a:ext cx="8229600" cy="4525963"/>
          </a:xfrm>
        </p:spPr>
      </p:pic>
    </p:spTree>
    <p:extLst>
      <p:ext uri="{BB962C8B-B14F-4D97-AF65-F5344CB8AC3E}">
        <p14:creationId xmlns:p14="http://schemas.microsoft.com/office/powerpoint/2010/main" val="2709560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Black Arts Movement—Later 20</a:t>
            </a:r>
            <a:r>
              <a:rPr lang="en-US" baseline="30000" dirty="0"/>
              <a:t>th</a:t>
            </a:r>
            <a:r>
              <a:rPr lang="en-US" dirty="0"/>
              <a:t> Century </a:t>
            </a:r>
          </a:p>
        </p:txBody>
      </p:sp>
      <p:sp>
        <p:nvSpPr>
          <p:cNvPr id="3" name="Content Placeholder 2"/>
          <p:cNvSpPr>
            <a:spLocks noGrp="1"/>
          </p:cNvSpPr>
          <p:nvPr>
            <p:ph idx="1"/>
          </p:nvPr>
        </p:nvSpPr>
        <p:spPr/>
        <p:txBody>
          <a:bodyPr/>
          <a:lstStyle/>
          <a:p>
            <a:r>
              <a:rPr lang="en-US" dirty="0"/>
              <a:t>1965 </a:t>
            </a:r>
            <a:r>
              <a:rPr lang="en-US" dirty="0" err="1"/>
              <a:t>Amiri</a:t>
            </a:r>
            <a:r>
              <a:rPr lang="en-US" dirty="0"/>
              <a:t> Baraka opens the Black Arts Repertory Theatre in Harlem.</a:t>
            </a:r>
          </a:p>
          <a:p>
            <a:r>
              <a:rPr lang="en-US" dirty="0"/>
              <a:t>Argues for a black separatist aesthetic that builds on earlier black art and black social thought (e.g. Black Power Movement). </a:t>
            </a:r>
          </a:p>
          <a:p>
            <a:r>
              <a:rPr lang="en-US" dirty="0" err="1"/>
              <a:t>Audre</a:t>
            </a:r>
            <a:r>
              <a:rPr lang="en-US" dirty="0"/>
              <a:t> </a:t>
            </a:r>
            <a:r>
              <a:rPr lang="en-US" dirty="0" err="1"/>
              <a:t>Lorde</a:t>
            </a:r>
            <a:r>
              <a:rPr lang="en-US" dirty="0"/>
              <a:t>, Nikki Giovanni, Sonia Sanchez, </a:t>
            </a:r>
            <a:r>
              <a:rPr lang="en-US" dirty="0" err="1"/>
              <a:t>Amiri</a:t>
            </a:r>
            <a:r>
              <a:rPr lang="en-US" dirty="0"/>
              <a:t> Baraka, </a:t>
            </a:r>
            <a:r>
              <a:rPr lang="en-US" dirty="0" err="1"/>
              <a:t>AfriCOBRA</a:t>
            </a:r>
            <a:endParaRPr lang="en-US" dirty="0"/>
          </a:p>
        </p:txBody>
      </p:sp>
    </p:spTree>
    <p:extLst>
      <p:ext uri="{BB962C8B-B14F-4D97-AF65-F5344CB8AC3E}">
        <p14:creationId xmlns:p14="http://schemas.microsoft.com/office/powerpoint/2010/main" val="3711868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86791" y="452782"/>
            <a:ext cx="4535557" cy="5639209"/>
          </a:xfrm>
          <a:prstGeom prst="rect">
            <a:avLst/>
          </a:prstGeom>
        </p:spPr>
      </p:pic>
      <p:sp>
        <p:nvSpPr>
          <p:cNvPr id="5" name="TextBox 4"/>
          <p:cNvSpPr txBox="1"/>
          <p:nvPr/>
        </p:nvSpPr>
        <p:spPr>
          <a:xfrm>
            <a:off x="6096000" y="1700696"/>
            <a:ext cx="2056698" cy="646331"/>
          </a:xfrm>
          <a:prstGeom prst="rect">
            <a:avLst/>
          </a:prstGeom>
          <a:noFill/>
        </p:spPr>
        <p:txBody>
          <a:bodyPr wrap="none" rtlCol="0">
            <a:spAutoFit/>
          </a:bodyPr>
          <a:lstStyle/>
          <a:p>
            <a:r>
              <a:rPr lang="en-US" dirty="0"/>
              <a:t>Jarrell Wadsworth,</a:t>
            </a:r>
          </a:p>
          <a:p>
            <a:r>
              <a:rPr lang="en-US" i="1" dirty="0"/>
              <a:t>Revolutionary</a:t>
            </a:r>
            <a:r>
              <a:rPr lang="en-US" dirty="0"/>
              <a:t> 1972</a:t>
            </a:r>
            <a:endParaRPr lang="en-US" i="1" dirty="0"/>
          </a:p>
        </p:txBody>
      </p:sp>
    </p:spTree>
    <p:extLst>
      <p:ext uri="{BB962C8B-B14F-4D97-AF65-F5344CB8AC3E}">
        <p14:creationId xmlns:p14="http://schemas.microsoft.com/office/powerpoint/2010/main" val="1657934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Contemporary Black Poetics (20</a:t>
            </a:r>
            <a:r>
              <a:rPr lang="en-US" baseline="30000" dirty="0"/>
              <a:t>th</a:t>
            </a:r>
            <a:r>
              <a:rPr lang="en-US" dirty="0"/>
              <a:t> &amp; 21</a:t>
            </a:r>
            <a:r>
              <a:rPr lang="en-US" baseline="30000" dirty="0"/>
              <a:t>st</a:t>
            </a:r>
            <a:r>
              <a:rPr lang="en-US" dirty="0"/>
              <a:t> Century)</a:t>
            </a:r>
          </a:p>
        </p:txBody>
      </p:sp>
      <p:sp>
        <p:nvSpPr>
          <p:cNvPr id="3" name="Content Placeholder 2"/>
          <p:cNvSpPr>
            <a:spLocks noGrp="1"/>
          </p:cNvSpPr>
          <p:nvPr>
            <p:ph idx="1"/>
          </p:nvPr>
        </p:nvSpPr>
        <p:spPr/>
        <p:txBody>
          <a:bodyPr/>
          <a:lstStyle/>
          <a:p>
            <a:r>
              <a:rPr lang="en-US" dirty="0"/>
              <a:t>Nathaniel Mackey</a:t>
            </a:r>
          </a:p>
          <a:p>
            <a:r>
              <a:rPr lang="en-US" dirty="0"/>
              <a:t>Fred </a:t>
            </a:r>
            <a:r>
              <a:rPr lang="en-US" dirty="0" err="1"/>
              <a:t>Moten</a:t>
            </a:r>
            <a:r>
              <a:rPr lang="en-US" dirty="0"/>
              <a:t> </a:t>
            </a:r>
          </a:p>
          <a:p>
            <a:r>
              <a:rPr lang="en-US" dirty="0" err="1"/>
              <a:t>Harryette</a:t>
            </a:r>
            <a:r>
              <a:rPr lang="en-US" dirty="0"/>
              <a:t> Mullen</a:t>
            </a:r>
          </a:p>
          <a:p>
            <a:r>
              <a:rPr lang="en-US" dirty="0"/>
              <a:t>Simone White </a:t>
            </a:r>
          </a:p>
          <a:p>
            <a:endParaRPr lang="en-US" dirty="0"/>
          </a:p>
        </p:txBody>
      </p:sp>
    </p:spTree>
    <p:extLst>
      <p:ext uri="{BB962C8B-B14F-4D97-AF65-F5344CB8AC3E}">
        <p14:creationId xmlns:p14="http://schemas.microsoft.com/office/powerpoint/2010/main" val="266523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 “Popular” Sound </a:t>
            </a:r>
          </a:p>
        </p:txBody>
      </p:sp>
      <p:sp>
        <p:nvSpPr>
          <p:cNvPr id="3" name="Content Placeholder 2"/>
          <p:cNvSpPr>
            <a:spLocks noGrp="1"/>
          </p:cNvSpPr>
          <p:nvPr>
            <p:ph idx="1"/>
          </p:nvPr>
        </p:nvSpPr>
        <p:spPr/>
        <p:txBody>
          <a:bodyPr/>
          <a:lstStyle/>
          <a:p>
            <a:r>
              <a:rPr lang="en-US" dirty="0"/>
              <a:t>Minstrel Shows </a:t>
            </a:r>
          </a:p>
          <a:p>
            <a:r>
              <a:rPr lang="en-US" dirty="0"/>
              <a:t>Jazz</a:t>
            </a:r>
          </a:p>
          <a:p>
            <a:r>
              <a:rPr lang="en-US" dirty="0"/>
              <a:t>Hip-Hop</a:t>
            </a:r>
          </a:p>
          <a:p>
            <a:r>
              <a:rPr lang="en-US" dirty="0"/>
              <a:t>Rap </a:t>
            </a:r>
          </a:p>
          <a:p>
            <a:endParaRPr lang="en-US" dirty="0"/>
          </a:p>
        </p:txBody>
      </p:sp>
    </p:spTree>
    <p:extLst>
      <p:ext uri="{BB962C8B-B14F-4D97-AF65-F5344CB8AC3E}">
        <p14:creationId xmlns:p14="http://schemas.microsoft.com/office/powerpoint/2010/main" val="3608988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Contemporary Sonic </a:t>
            </a:r>
            <a:br>
              <a:rPr lang="en-US" dirty="0"/>
            </a:br>
            <a:r>
              <a:rPr lang="en-US" dirty="0"/>
              <a:t>“Black Queer Opacities”</a:t>
            </a:r>
          </a:p>
        </p:txBody>
      </p:sp>
      <p:sp>
        <p:nvSpPr>
          <p:cNvPr id="3" name="Content Placeholder 2"/>
          <p:cNvSpPr>
            <a:spLocks noGrp="1"/>
          </p:cNvSpPr>
          <p:nvPr>
            <p:ph idx="1"/>
          </p:nvPr>
        </p:nvSpPr>
        <p:spPr/>
        <p:txBody>
          <a:bodyPr/>
          <a:lstStyle/>
          <a:p>
            <a:r>
              <a:rPr lang="en-US" dirty="0"/>
              <a:t>NYC Vogue Ballroom Culture: </a:t>
            </a:r>
            <a:r>
              <a:rPr lang="en-US" dirty="0" err="1"/>
              <a:t>MikeQ</a:t>
            </a:r>
            <a:r>
              <a:rPr lang="en-US" dirty="0"/>
              <a:t>, </a:t>
            </a:r>
            <a:r>
              <a:rPr lang="en-US" dirty="0" err="1"/>
              <a:t>Vjuan</a:t>
            </a:r>
            <a:r>
              <a:rPr lang="en-US" dirty="0"/>
              <a:t> Allure</a:t>
            </a:r>
          </a:p>
          <a:p>
            <a:r>
              <a:rPr lang="en-US" dirty="0"/>
              <a:t>Experimental queer black sound: Juliana </a:t>
            </a:r>
            <a:r>
              <a:rPr lang="en-US" dirty="0" err="1"/>
              <a:t>Huxtable</a:t>
            </a:r>
            <a:r>
              <a:rPr lang="en-US" dirty="0"/>
              <a:t>, bearcat, le1f, </a:t>
            </a:r>
            <a:r>
              <a:rPr lang="en-US" dirty="0" err="1"/>
              <a:t>Mykki</a:t>
            </a:r>
            <a:r>
              <a:rPr lang="en-US" dirty="0"/>
              <a:t> Blanco, Cakes da </a:t>
            </a:r>
            <a:r>
              <a:rPr lang="en-US" dirty="0" err="1"/>
              <a:t>Killa</a:t>
            </a:r>
            <a:r>
              <a:rPr lang="en-US" dirty="0"/>
              <a:t>, Zebra Katz, House of </a:t>
            </a:r>
            <a:r>
              <a:rPr lang="en-US" dirty="0" err="1"/>
              <a:t>LaDosha</a:t>
            </a:r>
            <a:endParaRPr lang="en-US" dirty="0"/>
          </a:p>
        </p:txBody>
      </p:sp>
    </p:spTree>
    <p:extLst>
      <p:ext uri="{BB962C8B-B14F-4D97-AF65-F5344CB8AC3E}">
        <p14:creationId xmlns:p14="http://schemas.microsoft.com/office/powerpoint/2010/main" val="2161590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“White” or “Outsider”</a:t>
            </a:r>
          </a:p>
          <a:p>
            <a:pPr marL="0" indent="0" algn="ctr">
              <a:buNone/>
            </a:pPr>
            <a:r>
              <a:rPr lang="en-US" dirty="0"/>
              <a:t>Histories of Black Aesthetic Materials</a:t>
            </a:r>
          </a:p>
        </p:txBody>
      </p:sp>
    </p:spTree>
    <p:extLst>
      <p:ext uri="{BB962C8B-B14F-4D97-AF65-F5344CB8AC3E}">
        <p14:creationId xmlns:p14="http://schemas.microsoft.com/office/powerpoint/2010/main" val="3086341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914" y="143566"/>
            <a:ext cx="4119217" cy="4119217"/>
          </a:xfrm>
          <a:prstGeom prst="rect">
            <a:avLst/>
          </a:prstGeom>
        </p:spPr>
      </p:pic>
      <p:pic>
        <p:nvPicPr>
          <p:cNvPr id="5" name="Picture 4"/>
          <p:cNvPicPr>
            <a:picLocks noChangeAspect="1"/>
          </p:cNvPicPr>
          <p:nvPr/>
        </p:nvPicPr>
        <p:blipFill>
          <a:blip r:embed="rId3"/>
          <a:stretch>
            <a:fillRect/>
          </a:stretch>
        </p:blipFill>
        <p:spPr>
          <a:xfrm>
            <a:off x="2309558" y="4362174"/>
            <a:ext cx="4040441" cy="2272748"/>
          </a:xfrm>
          <a:prstGeom prst="rect">
            <a:avLst/>
          </a:prstGeom>
        </p:spPr>
      </p:pic>
      <p:pic>
        <p:nvPicPr>
          <p:cNvPr id="6" name="Picture 5"/>
          <p:cNvPicPr>
            <a:picLocks noChangeAspect="1"/>
          </p:cNvPicPr>
          <p:nvPr/>
        </p:nvPicPr>
        <p:blipFill>
          <a:blip r:embed="rId4"/>
          <a:stretch>
            <a:fillRect/>
          </a:stretch>
        </p:blipFill>
        <p:spPr>
          <a:xfrm>
            <a:off x="4448062" y="1093304"/>
            <a:ext cx="4494946" cy="2527851"/>
          </a:xfrm>
          <a:prstGeom prst="rect">
            <a:avLst/>
          </a:prstGeom>
        </p:spPr>
      </p:pic>
    </p:spTree>
    <p:extLst>
      <p:ext uri="{BB962C8B-B14F-4D97-AF65-F5344CB8AC3E}">
        <p14:creationId xmlns:p14="http://schemas.microsoft.com/office/powerpoint/2010/main" val="1187478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agencies of opaque sound</a:t>
            </a:r>
          </a:p>
        </p:txBody>
      </p:sp>
      <p:sp>
        <p:nvSpPr>
          <p:cNvPr id="3" name="Content Placeholder 2"/>
          <p:cNvSpPr>
            <a:spLocks noGrp="1"/>
          </p:cNvSpPr>
          <p:nvPr>
            <p:ph idx="1"/>
          </p:nvPr>
        </p:nvSpPr>
        <p:spPr/>
        <p:txBody>
          <a:bodyPr/>
          <a:lstStyle/>
          <a:p>
            <a:r>
              <a:rPr lang="en-US" dirty="0"/>
              <a:t>Echoes that do not want to be captured, but may want to be remembered.</a:t>
            </a:r>
          </a:p>
          <a:p>
            <a:endParaRPr lang="en-US" dirty="0"/>
          </a:p>
          <a:p>
            <a:r>
              <a:rPr lang="en-US" dirty="0"/>
              <a:t>Sound that wants attention paid to it, but has certain shibboleth built into its performance, circulation, and media inscription. </a:t>
            </a:r>
          </a:p>
        </p:txBody>
      </p:sp>
    </p:spTree>
    <p:extLst>
      <p:ext uri="{BB962C8B-B14F-4D97-AF65-F5344CB8AC3E}">
        <p14:creationId xmlns:p14="http://schemas.microsoft.com/office/powerpoint/2010/main" val="3156525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Hearing the suppressed echoes</a:t>
            </a:r>
          </a:p>
        </p:txBody>
      </p:sp>
      <p:sp>
        <p:nvSpPr>
          <p:cNvPr id="3" name="Content Placeholder 2"/>
          <p:cNvSpPr>
            <a:spLocks noGrp="1"/>
          </p:cNvSpPr>
          <p:nvPr>
            <p:ph idx="1"/>
          </p:nvPr>
        </p:nvSpPr>
        <p:spPr/>
        <p:txBody>
          <a:bodyPr>
            <a:normAutofit fontScale="92500" lnSpcReduction="20000"/>
          </a:bodyPr>
          <a:lstStyle/>
          <a:p>
            <a:r>
              <a:rPr lang="en-US" dirty="0"/>
              <a:t>Why do we not know about the histories that surround the slave songs and our reception around it? </a:t>
            </a:r>
          </a:p>
          <a:p>
            <a:pPr lvl="1"/>
            <a:r>
              <a:rPr lang="en-US" dirty="0"/>
              <a:t>How were you first taught about this music?</a:t>
            </a:r>
          </a:p>
          <a:p>
            <a:pPr lvl="1"/>
            <a:r>
              <a:rPr lang="en-US" dirty="0"/>
              <a:t>Where did you encounter it?</a:t>
            </a:r>
          </a:p>
          <a:p>
            <a:pPr lvl="1"/>
            <a:r>
              <a:rPr lang="en-US" dirty="0"/>
              <a:t>How were you taught (explicitly, or emotionally) to speak about/consume/interact/appreciate it?</a:t>
            </a:r>
          </a:p>
          <a:p>
            <a:pPr lvl="1"/>
            <a:r>
              <a:rPr lang="en-US" dirty="0"/>
              <a:t>What contemporary lenses, or personal lenses, filter your relationship to the slave songs? </a:t>
            </a:r>
          </a:p>
          <a:p>
            <a:pPr lvl="1"/>
            <a:r>
              <a:rPr lang="en-US" dirty="0"/>
              <a:t>What “sensibilities” (sentimentalities?) do you have towards these songs?  </a:t>
            </a:r>
          </a:p>
          <a:p>
            <a:pPr marL="457200" lvl="1" indent="0">
              <a:buNone/>
            </a:pPr>
            <a:endParaRPr lang="en-US" dirty="0"/>
          </a:p>
        </p:txBody>
      </p:sp>
    </p:spTree>
    <p:extLst>
      <p:ext uri="{BB962C8B-B14F-4D97-AF65-F5344CB8AC3E}">
        <p14:creationId xmlns:p14="http://schemas.microsoft.com/office/powerpoint/2010/main" val="439425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a:t>
            </a:r>
          </a:p>
        </p:txBody>
      </p:sp>
      <p:sp>
        <p:nvSpPr>
          <p:cNvPr id="3" name="Content Placeholder 2"/>
          <p:cNvSpPr>
            <a:spLocks noGrp="1"/>
          </p:cNvSpPr>
          <p:nvPr>
            <p:ph idx="1"/>
          </p:nvPr>
        </p:nvSpPr>
        <p:spPr/>
        <p:txBody>
          <a:bodyPr>
            <a:normAutofit fontScale="77500" lnSpcReduction="20000"/>
          </a:bodyPr>
          <a:lstStyle/>
          <a:p>
            <a:r>
              <a:rPr lang="en-US" dirty="0"/>
              <a:t>How would you curate this? </a:t>
            </a:r>
          </a:p>
          <a:p>
            <a:r>
              <a:rPr lang="en-US" dirty="0"/>
              <a:t>How, if you were an editor, would you present this? </a:t>
            </a:r>
          </a:p>
          <a:p>
            <a:r>
              <a:rPr lang="en-US" dirty="0"/>
              <a:t>As artists, scholars, or fans, how do you deal with properly citing these songs, with all of their potential resistances to being cited and fraught racial histories? </a:t>
            </a:r>
          </a:p>
          <a:p>
            <a:r>
              <a:rPr lang="en-US" dirty="0"/>
              <a:t>How do you put these in relationship to other thematic and aesthetic questions raised by previous texts?</a:t>
            </a:r>
          </a:p>
          <a:p>
            <a:r>
              <a:rPr lang="en-US" dirty="0"/>
              <a:t>(Know that you can like or dislike a song even if it feels anxious to declare such attachments or disavowals). -&gt; Sometimes you can also go meta and theorize why you like or dislike something---that reason can be formal, sensuous, or related to any of the previous issues we’ve discussed. </a:t>
            </a:r>
          </a:p>
        </p:txBody>
      </p:sp>
    </p:spTree>
    <p:extLst>
      <p:ext uri="{BB962C8B-B14F-4D97-AF65-F5344CB8AC3E}">
        <p14:creationId xmlns:p14="http://schemas.microsoft.com/office/powerpoint/2010/main" val="3110987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Sentimentality—19</a:t>
            </a:r>
            <a:r>
              <a:rPr lang="en-US" baseline="30000" dirty="0"/>
              <a:t>th</a:t>
            </a:r>
            <a:r>
              <a:rPr lang="en-US" dirty="0"/>
              <a:t> Century</a:t>
            </a:r>
          </a:p>
        </p:txBody>
      </p:sp>
      <p:sp>
        <p:nvSpPr>
          <p:cNvPr id="3" name="Content Placeholder 2"/>
          <p:cNvSpPr>
            <a:spLocks noGrp="1"/>
          </p:cNvSpPr>
          <p:nvPr>
            <p:ph idx="1"/>
          </p:nvPr>
        </p:nvSpPr>
        <p:spPr/>
        <p:txBody>
          <a:bodyPr>
            <a:normAutofit fontScale="62500" lnSpcReduction="20000"/>
          </a:bodyPr>
          <a:lstStyle/>
          <a:p>
            <a:r>
              <a:rPr lang="en-US" dirty="0"/>
              <a:t>Harriet Beecher Stowe, </a:t>
            </a:r>
            <a:r>
              <a:rPr lang="en-US" i="1" dirty="0"/>
              <a:t>Uncle Tom’s Cabin; or life among the lowly (1853)</a:t>
            </a:r>
          </a:p>
          <a:p>
            <a:r>
              <a:rPr lang="en-US" dirty="0"/>
              <a:t>Primarily aimed at women readers</a:t>
            </a:r>
          </a:p>
          <a:p>
            <a:r>
              <a:rPr lang="en-US" dirty="0"/>
              <a:t>Sought to cultivate a “refined moral sensibility.” Primers in how to “feel” the right way about social issues such as slavery. </a:t>
            </a:r>
          </a:p>
          <a:p>
            <a:pPr marL="0" indent="0">
              <a:buNone/>
            </a:pPr>
            <a:endParaRPr lang="en-US" b="1" dirty="0"/>
          </a:p>
          <a:p>
            <a:pPr marL="0" indent="0">
              <a:buNone/>
            </a:pPr>
            <a:r>
              <a:rPr lang="en-US" b="1" dirty="0"/>
              <a:t>Shortcomings</a:t>
            </a:r>
          </a:p>
          <a:p>
            <a:pPr marL="0" indent="0">
              <a:buNone/>
            </a:pPr>
            <a:endParaRPr lang="en-US" b="1" dirty="0"/>
          </a:p>
          <a:p>
            <a:r>
              <a:rPr lang="en-US" dirty="0"/>
              <a:t>Advocates for an early form of what will later be known as “respectability politics.” </a:t>
            </a:r>
          </a:p>
          <a:p>
            <a:endParaRPr lang="en-US" dirty="0"/>
          </a:p>
          <a:p>
            <a:r>
              <a:rPr lang="en-US" dirty="0"/>
              <a:t>Preferred moralism over depiction of and engagement with thornier aspects of enslavement. (Physical and psychic pain of the subjugated, racial colonialism and its relationship to economic prosperity and comfort for certain groups of whites). </a:t>
            </a:r>
          </a:p>
          <a:p>
            <a:endParaRPr lang="en-US" dirty="0"/>
          </a:p>
        </p:txBody>
      </p:sp>
    </p:spTree>
    <p:extLst>
      <p:ext uri="{BB962C8B-B14F-4D97-AF65-F5344CB8AC3E}">
        <p14:creationId xmlns:p14="http://schemas.microsoft.com/office/powerpoint/2010/main" val="2971318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79401" y="412277"/>
            <a:ext cx="4049644" cy="5529114"/>
          </a:xfrm>
          <a:prstGeom prst="rect">
            <a:avLst/>
          </a:prstGeom>
        </p:spPr>
      </p:pic>
      <p:pic>
        <p:nvPicPr>
          <p:cNvPr id="7" name="Picture 6"/>
          <p:cNvPicPr>
            <a:picLocks noChangeAspect="1"/>
          </p:cNvPicPr>
          <p:nvPr/>
        </p:nvPicPr>
        <p:blipFill>
          <a:blip r:embed="rId3"/>
          <a:stretch>
            <a:fillRect/>
          </a:stretch>
        </p:blipFill>
        <p:spPr>
          <a:xfrm>
            <a:off x="4572000" y="412277"/>
            <a:ext cx="4445000" cy="5854700"/>
          </a:xfrm>
          <a:prstGeom prst="rect">
            <a:avLst/>
          </a:prstGeom>
        </p:spPr>
      </p:pic>
    </p:spTree>
    <p:extLst>
      <p:ext uri="{BB962C8B-B14F-4D97-AF65-F5344CB8AC3E}">
        <p14:creationId xmlns:p14="http://schemas.microsoft.com/office/powerpoint/2010/main" val="2539565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Primitivism—20</a:t>
            </a:r>
            <a:r>
              <a:rPr lang="en-US" baseline="30000" dirty="0"/>
              <a:t>th</a:t>
            </a:r>
            <a:r>
              <a:rPr lang="en-US" dirty="0"/>
              <a:t> Century</a:t>
            </a:r>
          </a:p>
        </p:txBody>
      </p:sp>
      <p:sp>
        <p:nvSpPr>
          <p:cNvPr id="3" name="Content Placeholder 2"/>
          <p:cNvSpPr>
            <a:spLocks noGrp="1"/>
          </p:cNvSpPr>
          <p:nvPr>
            <p:ph idx="1"/>
          </p:nvPr>
        </p:nvSpPr>
        <p:spPr/>
        <p:txBody>
          <a:bodyPr>
            <a:normAutofit fontScale="47500" lnSpcReduction="20000"/>
          </a:bodyPr>
          <a:lstStyle/>
          <a:p>
            <a:r>
              <a:rPr lang="en-US" dirty="0"/>
              <a:t>Originates primarily in the visual arts.</a:t>
            </a:r>
          </a:p>
          <a:p>
            <a:r>
              <a:rPr lang="en-US" dirty="0"/>
              <a:t>Appetite for the “exotic other” whose “raw” and “unmediated relationship to the body” offers routes out of a rote, alienating, and mechanized modernity. </a:t>
            </a:r>
          </a:p>
          <a:p>
            <a:pPr marL="0" indent="0">
              <a:buNone/>
            </a:pPr>
            <a:endParaRPr lang="en-US" b="1" dirty="0"/>
          </a:p>
          <a:p>
            <a:pPr marL="0" indent="0">
              <a:buNone/>
            </a:pPr>
            <a:r>
              <a:rPr lang="en-US" b="1" dirty="0"/>
              <a:t>Shortcomings</a:t>
            </a:r>
          </a:p>
          <a:p>
            <a:r>
              <a:rPr lang="en-US" dirty="0"/>
              <a:t>Black bodies (and culture) often became surfaces for the projection of white colonial fantasies of escaping modernity.</a:t>
            </a:r>
          </a:p>
          <a:p>
            <a:endParaRPr lang="en-US" dirty="0"/>
          </a:p>
          <a:p>
            <a:r>
              <a:rPr lang="en-US" dirty="0" err="1"/>
              <a:t>Hypersensualized</a:t>
            </a:r>
            <a:r>
              <a:rPr lang="en-US" dirty="0"/>
              <a:t> and sexualized black bodies and cultures in ways that ultimately still made them inferior to the (sentimentally) refined and disciplined intellectual capacity of Western cultural. Sometimes “primitive others” become “noble savages.” </a:t>
            </a:r>
          </a:p>
          <a:p>
            <a:pPr marL="0" indent="0">
              <a:buNone/>
            </a:pPr>
            <a:endParaRPr lang="en-US" dirty="0"/>
          </a:p>
          <a:p>
            <a:r>
              <a:rPr lang="en-US" dirty="0"/>
              <a:t>The “African Objects” of interest, both museum objects and black persons in the Western world, arrived in those places because of colonialism—a forcible taking of bodies and things from their original context. </a:t>
            </a:r>
          </a:p>
          <a:p>
            <a:endParaRPr lang="en-US" dirty="0"/>
          </a:p>
          <a:p>
            <a:r>
              <a:rPr lang="en-US" dirty="0"/>
              <a:t>A weaker agent culture (black) was used for the monetary profit and accumulation of cultural capital of a stronger agent culture (white).  This is one definition of appropriation—a relationship of strong agents to weak agents. </a:t>
            </a:r>
          </a:p>
        </p:txBody>
      </p:sp>
    </p:spTree>
    <p:extLst>
      <p:ext uri="{BB962C8B-B14F-4D97-AF65-F5344CB8AC3E}">
        <p14:creationId xmlns:p14="http://schemas.microsoft.com/office/powerpoint/2010/main" val="2574404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05735" y="270566"/>
            <a:ext cx="2530613" cy="3355509"/>
          </a:xfrm>
          <a:prstGeom prst="rect">
            <a:avLst/>
          </a:prstGeom>
        </p:spPr>
      </p:pic>
      <p:sp>
        <p:nvSpPr>
          <p:cNvPr id="6" name="TextBox 5"/>
          <p:cNvSpPr txBox="1"/>
          <p:nvPr/>
        </p:nvSpPr>
        <p:spPr>
          <a:xfrm>
            <a:off x="408608" y="3776870"/>
            <a:ext cx="2940679" cy="923330"/>
          </a:xfrm>
          <a:prstGeom prst="rect">
            <a:avLst/>
          </a:prstGeom>
          <a:noFill/>
        </p:spPr>
        <p:txBody>
          <a:bodyPr wrap="none" rtlCol="0">
            <a:spAutoFit/>
          </a:bodyPr>
          <a:lstStyle/>
          <a:p>
            <a:r>
              <a:rPr lang="en-US" dirty="0"/>
              <a:t>Paul </a:t>
            </a:r>
            <a:r>
              <a:rPr lang="en-US" dirty="0" err="1"/>
              <a:t>Gaugin</a:t>
            </a:r>
            <a:endParaRPr lang="en-US" dirty="0"/>
          </a:p>
          <a:p>
            <a:r>
              <a:rPr lang="en-US" i="1" dirty="0"/>
              <a:t>When will you marry? </a:t>
            </a:r>
            <a:r>
              <a:rPr lang="en-US" dirty="0"/>
              <a:t>(1892)</a:t>
            </a:r>
          </a:p>
          <a:p>
            <a:r>
              <a:rPr lang="en-US" dirty="0"/>
              <a:t>Sold for $300 million in 2015</a:t>
            </a:r>
          </a:p>
        </p:txBody>
      </p:sp>
      <p:pic>
        <p:nvPicPr>
          <p:cNvPr id="7" name="Picture 6"/>
          <p:cNvPicPr>
            <a:picLocks noChangeAspect="1"/>
          </p:cNvPicPr>
          <p:nvPr/>
        </p:nvPicPr>
        <p:blipFill>
          <a:blip r:embed="rId3"/>
          <a:stretch>
            <a:fillRect/>
          </a:stretch>
        </p:blipFill>
        <p:spPr>
          <a:xfrm>
            <a:off x="4743174" y="270566"/>
            <a:ext cx="2794000" cy="4406900"/>
          </a:xfrm>
          <a:prstGeom prst="rect">
            <a:avLst/>
          </a:prstGeom>
        </p:spPr>
      </p:pic>
      <p:sp>
        <p:nvSpPr>
          <p:cNvPr id="8" name="TextBox 7"/>
          <p:cNvSpPr txBox="1"/>
          <p:nvPr/>
        </p:nvSpPr>
        <p:spPr>
          <a:xfrm>
            <a:off x="5289826" y="4667069"/>
            <a:ext cx="1705365" cy="646331"/>
          </a:xfrm>
          <a:prstGeom prst="rect">
            <a:avLst/>
          </a:prstGeom>
          <a:noFill/>
        </p:spPr>
        <p:txBody>
          <a:bodyPr wrap="none" rtlCol="0">
            <a:spAutoFit/>
          </a:bodyPr>
          <a:lstStyle/>
          <a:p>
            <a:r>
              <a:rPr lang="en-US" dirty="0"/>
              <a:t>Josephine Baker</a:t>
            </a:r>
          </a:p>
          <a:p>
            <a:r>
              <a:rPr lang="en-US" dirty="0"/>
              <a:t>1906-1975</a:t>
            </a:r>
          </a:p>
        </p:txBody>
      </p:sp>
    </p:spTree>
    <p:extLst>
      <p:ext uri="{BB962C8B-B14F-4D97-AF65-F5344CB8AC3E}">
        <p14:creationId xmlns:p14="http://schemas.microsoft.com/office/powerpoint/2010/main" val="241738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93474" y="541131"/>
            <a:ext cx="3969523" cy="4108174"/>
          </a:xfrm>
          <a:prstGeom prst="rect">
            <a:avLst/>
          </a:prstGeom>
        </p:spPr>
      </p:pic>
      <p:pic>
        <p:nvPicPr>
          <p:cNvPr id="5" name="Picture 4"/>
          <p:cNvPicPr>
            <a:picLocks noChangeAspect="1"/>
          </p:cNvPicPr>
          <p:nvPr/>
        </p:nvPicPr>
        <p:blipFill>
          <a:blip r:embed="rId3"/>
          <a:stretch>
            <a:fillRect/>
          </a:stretch>
        </p:blipFill>
        <p:spPr>
          <a:xfrm>
            <a:off x="5099204" y="541131"/>
            <a:ext cx="3516809" cy="4605131"/>
          </a:xfrm>
          <a:prstGeom prst="rect">
            <a:avLst/>
          </a:prstGeom>
        </p:spPr>
      </p:pic>
      <p:sp>
        <p:nvSpPr>
          <p:cNvPr id="6" name="TextBox 5"/>
          <p:cNvSpPr txBox="1"/>
          <p:nvPr/>
        </p:nvSpPr>
        <p:spPr>
          <a:xfrm>
            <a:off x="982870" y="5091043"/>
            <a:ext cx="4105999" cy="646331"/>
          </a:xfrm>
          <a:prstGeom prst="rect">
            <a:avLst/>
          </a:prstGeom>
          <a:noFill/>
        </p:spPr>
        <p:txBody>
          <a:bodyPr wrap="none" rtlCol="0">
            <a:spAutoFit/>
          </a:bodyPr>
          <a:lstStyle/>
          <a:p>
            <a:r>
              <a:rPr lang="en-US" dirty="0"/>
              <a:t>Pablo Picasso, </a:t>
            </a:r>
            <a:r>
              <a:rPr lang="en-US" i="1" dirty="0"/>
              <a:t>Les </a:t>
            </a:r>
            <a:r>
              <a:rPr lang="en-US" i="1" dirty="0" err="1"/>
              <a:t>desmoiselles</a:t>
            </a:r>
            <a:r>
              <a:rPr lang="en-US" i="1" dirty="0"/>
              <a:t> </a:t>
            </a:r>
            <a:r>
              <a:rPr lang="en-US" i="1" dirty="0" err="1"/>
              <a:t>d’Avignon</a:t>
            </a:r>
            <a:endParaRPr lang="en-US" i="1" dirty="0"/>
          </a:p>
          <a:p>
            <a:r>
              <a:rPr lang="en-US" dirty="0"/>
              <a:t>1907</a:t>
            </a:r>
          </a:p>
        </p:txBody>
      </p:sp>
    </p:spTree>
    <p:extLst>
      <p:ext uri="{BB962C8B-B14F-4D97-AF65-F5344CB8AC3E}">
        <p14:creationId xmlns:p14="http://schemas.microsoft.com/office/powerpoint/2010/main" val="1739534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Performative</a:t>
            </a:r>
            <a:r>
              <a:rPr lang="en-US" dirty="0"/>
              <a:t> “Woke-ness” </a:t>
            </a:r>
          </a:p>
        </p:txBody>
      </p:sp>
      <p:sp>
        <p:nvSpPr>
          <p:cNvPr id="3" name="Content Placeholder 2"/>
          <p:cNvSpPr>
            <a:spLocks noGrp="1"/>
          </p:cNvSpPr>
          <p:nvPr>
            <p:ph idx="1"/>
          </p:nvPr>
        </p:nvSpPr>
        <p:spPr/>
        <p:txBody>
          <a:bodyPr>
            <a:normAutofit fontScale="25000" lnSpcReduction="20000"/>
          </a:bodyPr>
          <a:lstStyle/>
          <a:p>
            <a:r>
              <a:rPr lang="en-US" sz="6200" dirty="0"/>
              <a:t>Extension of Civil Rights and anti-racist movements </a:t>
            </a:r>
          </a:p>
          <a:p>
            <a:r>
              <a:rPr lang="en-US" sz="6200" dirty="0"/>
              <a:t>Call out culture</a:t>
            </a:r>
          </a:p>
          <a:p>
            <a:r>
              <a:rPr lang="en-US" sz="6200" dirty="0"/>
              <a:t>“Cancelling” (the boycott) </a:t>
            </a:r>
          </a:p>
          <a:p>
            <a:pPr marL="0" indent="0">
              <a:buNone/>
            </a:pPr>
            <a:endParaRPr lang="en-US" sz="6200" b="1" dirty="0"/>
          </a:p>
          <a:p>
            <a:pPr marL="0" indent="0">
              <a:buNone/>
            </a:pPr>
            <a:r>
              <a:rPr lang="en-US" sz="6200" b="1" dirty="0"/>
              <a:t>Shortcomings:</a:t>
            </a:r>
          </a:p>
          <a:p>
            <a:r>
              <a:rPr lang="en-US" sz="6200" dirty="0"/>
              <a:t>Runs the risk of mystifying structural, ideological, and psychic histories that produce moments of racism in favor of focusing on specific instances.</a:t>
            </a:r>
          </a:p>
          <a:p>
            <a:endParaRPr lang="en-US" sz="6200" dirty="0"/>
          </a:p>
          <a:p>
            <a:r>
              <a:rPr lang="en-US" sz="6200" dirty="0"/>
              <a:t>Functions within an affective (emotional) politics of shame and guilt that can have limited political efficacy while intensifying bi-polarization of culture (us vs. them/ good vs. bad). </a:t>
            </a:r>
          </a:p>
          <a:p>
            <a:endParaRPr lang="en-US" sz="6200" dirty="0"/>
          </a:p>
          <a:p>
            <a:r>
              <a:rPr lang="en-US" sz="6200" dirty="0"/>
              <a:t>Draws attention to performances of good </a:t>
            </a:r>
            <a:r>
              <a:rPr lang="en-US" sz="6200" dirty="0" err="1"/>
              <a:t>allyship</a:t>
            </a:r>
            <a:r>
              <a:rPr lang="en-US" sz="6200" dirty="0"/>
              <a:t> rather than conditions of those most adversely affected, thereby consolidating cultural capital for ally’s rather than redistributing attention or resources to the structurally underprivileged. (e.g. “The Good Gentrifying University,” “The ‘Social Justice’ </a:t>
            </a:r>
            <a:r>
              <a:rPr lang="en-US" sz="6200" dirty="0" err="1"/>
              <a:t>Instagrammer</a:t>
            </a:r>
            <a:r>
              <a:rPr lang="en-US" sz="6200" dirty="0"/>
              <a:t>”) </a:t>
            </a:r>
          </a:p>
          <a:p>
            <a:pPr marL="0" indent="0">
              <a:buNone/>
            </a:pPr>
            <a:endParaRPr lang="en-US" sz="6200" dirty="0"/>
          </a:p>
          <a:p>
            <a:pPr marL="0" indent="0">
              <a:buNone/>
            </a:pPr>
            <a:endParaRPr lang="en-US" sz="6200" dirty="0"/>
          </a:p>
          <a:p>
            <a:pPr marL="0" indent="0">
              <a:buNone/>
            </a:pPr>
            <a:endParaRPr lang="en-US" dirty="0"/>
          </a:p>
        </p:txBody>
      </p:sp>
    </p:spTree>
    <p:extLst>
      <p:ext uri="{BB962C8B-B14F-4D97-AF65-F5344CB8AC3E}">
        <p14:creationId xmlns:p14="http://schemas.microsoft.com/office/powerpoint/2010/main" val="1685197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Shortcomings cont’d</a:t>
            </a:r>
          </a:p>
        </p:txBody>
      </p:sp>
      <p:sp>
        <p:nvSpPr>
          <p:cNvPr id="3" name="Content Placeholder 2"/>
          <p:cNvSpPr>
            <a:spLocks noGrp="1"/>
          </p:cNvSpPr>
          <p:nvPr>
            <p:ph idx="1"/>
          </p:nvPr>
        </p:nvSpPr>
        <p:spPr/>
        <p:txBody>
          <a:bodyPr>
            <a:normAutofit fontScale="62500" lnSpcReduction="20000"/>
          </a:bodyPr>
          <a:lstStyle/>
          <a:p>
            <a:r>
              <a:rPr lang="en-US" sz="2900" dirty="0"/>
              <a:t>Like sentimentalism, </a:t>
            </a:r>
            <a:r>
              <a:rPr lang="en-US" sz="2900" dirty="0" err="1"/>
              <a:t>performative</a:t>
            </a:r>
            <a:r>
              <a:rPr lang="en-US" sz="2900" dirty="0"/>
              <a:t> “woke-ness” runs the risk of turning everything into an issue of personal feeling while leaving larger racist structures and histories intact and </a:t>
            </a:r>
            <a:r>
              <a:rPr lang="en-US" sz="2900" dirty="0" err="1"/>
              <a:t>uninterrogated</a:t>
            </a:r>
            <a:r>
              <a:rPr lang="en-US" sz="2900" dirty="0"/>
              <a:t>. In the literature classroom it runs the risk of reducing all aesthetic objects to symptoms of larger social and historical issues. </a:t>
            </a:r>
          </a:p>
          <a:p>
            <a:endParaRPr lang="en-US" sz="2900" dirty="0"/>
          </a:p>
          <a:p>
            <a:r>
              <a:rPr lang="en-US" sz="2900" dirty="0"/>
              <a:t>Can operate on a politics of inversion that, again, leaves larger issues that produce the racism, sexism, homophobia, </a:t>
            </a:r>
            <a:r>
              <a:rPr lang="en-US" sz="2900" dirty="0" err="1"/>
              <a:t>transphobia</a:t>
            </a:r>
            <a:r>
              <a:rPr lang="en-US" sz="2900" dirty="0"/>
              <a:t>, etc. it seeks to combat intact. Politics of inversion are also dangerous as they are imbricated in fantasies of pure innocence that flatten the personhood of “victims.” Those who experience discrimination or structural violence are then always marked, defined, and over determined by that injury. </a:t>
            </a:r>
          </a:p>
          <a:p>
            <a:endParaRPr lang="en-US" sz="2900" dirty="0"/>
          </a:p>
          <a:p>
            <a:r>
              <a:rPr lang="en-US" sz="2900" dirty="0"/>
              <a:t>Flattened subjectivities hamper victims as much as they hamper our ability to grasp moments of continued transgressions. Over attributing minorities with injury/innocence can mask their own capacity to cause harm to others. (e.g., Asians can’t be racist, Blacks can’t be racist, Women can’t be sexist, Trans* folk can’t be classist, etc. etc.) </a:t>
            </a:r>
          </a:p>
          <a:p>
            <a:endParaRPr lang="en-US" dirty="0"/>
          </a:p>
          <a:p>
            <a:pPr marL="0" indent="0">
              <a:buNone/>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827674201"/>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1870</TotalTime>
  <Words>1294</Words>
  <Application>Microsoft Macintosh PowerPoint</Application>
  <PresentationFormat>On-screen Show (4:3)</PresentationFormat>
  <Paragraphs>106</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Black</vt:lpstr>
      <vt:lpstr>Mixed Static, Colliding Echoes, &amp; B(l)ackground Noise</vt:lpstr>
      <vt:lpstr>PowerPoint Presentation</vt:lpstr>
      <vt:lpstr>Sentimentality—19th Century</vt:lpstr>
      <vt:lpstr>PowerPoint Presentation</vt:lpstr>
      <vt:lpstr>Primitivism—20th Century</vt:lpstr>
      <vt:lpstr>PowerPoint Presentation</vt:lpstr>
      <vt:lpstr>PowerPoint Presentation</vt:lpstr>
      <vt:lpstr>Performative “Woke-ness” </vt:lpstr>
      <vt:lpstr>Shortcomings cont’d</vt:lpstr>
      <vt:lpstr>PowerPoint Presentation</vt:lpstr>
      <vt:lpstr>Slave Narratives &amp; Post-Bellum Black Cultural Production 19th Century</vt:lpstr>
      <vt:lpstr>PowerPoint Presentation</vt:lpstr>
      <vt:lpstr>Harlem Renaissance—Early 20th Century</vt:lpstr>
      <vt:lpstr>PowerPoint Presentation</vt:lpstr>
      <vt:lpstr>The Black Arts Movement—Later 20th Century </vt:lpstr>
      <vt:lpstr>PowerPoint Presentation</vt:lpstr>
      <vt:lpstr>Contemporary Black Poetics (20th &amp; 21st Century)</vt:lpstr>
      <vt:lpstr>Black “Popular” Sound </vt:lpstr>
      <vt:lpstr>Contemporary Sonic  “Black Queer Opacities”</vt:lpstr>
      <vt:lpstr>PowerPoint Presentation</vt:lpstr>
      <vt:lpstr>The agencies of opaque sound</vt:lpstr>
      <vt:lpstr>Hearing the suppressed echoes</vt:lpstr>
      <vt:lpstr>Strategies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Pressured Reading</dc:title>
  <dc:creator>Dixon Li</dc:creator>
  <cp:lastModifiedBy>Bernstein, Charles</cp:lastModifiedBy>
  <cp:revision>24</cp:revision>
  <dcterms:created xsi:type="dcterms:W3CDTF">2018-10-21T17:25:07Z</dcterms:created>
  <dcterms:modified xsi:type="dcterms:W3CDTF">2018-10-24T16:12:28Z</dcterms:modified>
</cp:coreProperties>
</file>